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4" r:id="rId7"/>
    <p:sldId id="265" r:id="rId8"/>
    <p:sldId id="266" r:id="rId9"/>
    <p:sldId id="269" r:id="rId10"/>
    <p:sldId id="258" r:id="rId11"/>
    <p:sldId id="259" r:id="rId12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3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F1D5-3FEB-412F-B07A-00756EE442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D27-7A39-4057-A80B-AA30634207B9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F1D5-3FEB-412F-B07A-00756EE442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D27-7A39-4057-A80B-AA30634207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F1D5-3FEB-412F-B07A-00756EE442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D27-7A39-4057-A80B-AA30634207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F1D5-3FEB-412F-B07A-00756EE442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D27-7A39-4057-A80B-AA30634207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F1D5-3FEB-412F-B07A-00756EE442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D27-7A39-4057-A80B-AA30634207B9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F1D5-3FEB-412F-B07A-00756EE442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D27-7A39-4057-A80B-AA30634207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F1D5-3FEB-412F-B07A-00756EE442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D27-7A39-4057-A80B-AA30634207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F1D5-3FEB-412F-B07A-00756EE442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D27-7A39-4057-A80B-AA30634207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F1D5-3FEB-412F-B07A-00756EE442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D27-7A39-4057-A80B-AA30634207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DA7F1D5-3FEB-412F-B07A-00756EE442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233D27-7A39-4057-A80B-AA30634207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F1D5-3FEB-412F-B07A-00756EE442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3D27-7A39-4057-A80B-AA30634207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DA7F1D5-3FEB-412F-B07A-00756EE442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9233D27-7A39-4057-A80B-AA30634207B9}" type="slidenum">
              <a:rPr lang="zh-CN" altLang="en-US" smtClean="0"/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搜索回溯算法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徐本杰   </a:t>
            </a:r>
            <a:r>
              <a:rPr lang="en-US" altLang="zh-CN" dirty="0"/>
              <a:t>2023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14</a:t>
            </a:r>
            <a:r>
              <a:rPr lang="zh-CN" altLang="en-US" dirty="0"/>
              <a:t>日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搜索回溯算法框架二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/>
              <a:t>int search(int k)</a:t>
            </a:r>
            <a:endParaRPr lang="en-US" altLang="zh-CN" dirty="0"/>
          </a:p>
          <a:p>
            <a:r>
              <a:rPr lang="en-US" altLang="zh-CN" dirty="0"/>
              <a:t>{	</a:t>
            </a:r>
            <a:endParaRPr lang="en-US" altLang="zh-CN" dirty="0"/>
          </a:p>
          <a:p>
            <a:r>
              <a:rPr lang="en-US" altLang="zh-CN" dirty="0"/>
              <a:t>	if(</a:t>
            </a:r>
            <a:r>
              <a:rPr lang="zh-CN" altLang="en-US" dirty="0"/>
              <a:t>到达目的地</a:t>
            </a:r>
            <a:r>
              <a:rPr lang="en-US" altLang="zh-CN" dirty="0"/>
              <a:t>) </a:t>
            </a:r>
            <a:r>
              <a:rPr lang="zh-CN" altLang="en-US" dirty="0"/>
              <a:t>输出解</a:t>
            </a:r>
            <a:r>
              <a:rPr lang="en-US" altLang="zh-CN" dirty="0"/>
              <a:t>;</a:t>
            </a:r>
            <a:endParaRPr lang="en-US" altLang="zh-CN" dirty="0"/>
          </a:p>
          <a:p>
            <a:r>
              <a:rPr lang="en-US" altLang="zh-CN" dirty="0"/>
              <a:t>	else </a:t>
            </a:r>
            <a:endParaRPr lang="en-US" altLang="zh-CN" dirty="0"/>
          </a:p>
          <a:p>
            <a:r>
              <a:rPr lang="en-US" altLang="zh-CN" dirty="0"/>
              <a:t>	for(</a:t>
            </a:r>
            <a:r>
              <a:rPr lang="en-US" altLang="zh-CN" dirty="0" err="1"/>
              <a:t>i</a:t>
            </a:r>
            <a:r>
              <a:rPr lang="en-US" altLang="zh-CN" dirty="0"/>
              <a:t>=1;i&lt;=</a:t>
            </a:r>
            <a:r>
              <a:rPr lang="zh-CN" altLang="en-US" dirty="0"/>
              <a:t>算符种数</a:t>
            </a:r>
            <a:r>
              <a:rPr lang="en-US" altLang="zh-CN" dirty="0"/>
              <a:t>;</a:t>
            </a:r>
            <a:r>
              <a:rPr lang="en-US" altLang="zh-CN" dirty="0" err="1"/>
              <a:t>i</a:t>
            </a:r>
            <a:r>
              <a:rPr lang="en-US" altLang="zh-CN" dirty="0"/>
              <a:t>++)</a:t>
            </a:r>
            <a:endParaRPr lang="en-US" altLang="zh-CN" dirty="0"/>
          </a:p>
          <a:p>
            <a:r>
              <a:rPr lang="en-US" altLang="zh-CN" dirty="0"/>
              <a:t>	if(</a:t>
            </a:r>
            <a:r>
              <a:rPr lang="zh-CN" altLang="en-US" dirty="0"/>
              <a:t>满足条件</a:t>
            </a:r>
            <a:r>
              <a:rPr lang="en-US" altLang="zh-CN" dirty="0"/>
              <a:t>)</a:t>
            </a:r>
            <a:endParaRPr lang="en-US" altLang="zh-CN" dirty="0"/>
          </a:p>
          <a:p>
            <a:r>
              <a:rPr lang="en-US" altLang="zh-CN" dirty="0"/>
              <a:t>	{</a:t>
            </a:r>
            <a:endParaRPr lang="en-US" altLang="zh-CN" dirty="0"/>
          </a:p>
          <a:p>
            <a:r>
              <a:rPr lang="en-US" altLang="zh-CN" dirty="0"/>
              <a:t>		</a:t>
            </a:r>
            <a:r>
              <a:rPr lang="zh-CN" altLang="en-US" dirty="0"/>
              <a:t>保存结果</a:t>
            </a:r>
            <a:endParaRPr lang="zh-CN" altLang="en-US" dirty="0"/>
          </a:p>
          <a:p>
            <a:r>
              <a:rPr lang="zh-CN" altLang="en-US" dirty="0"/>
              <a:t>		</a:t>
            </a:r>
            <a:r>
              <a:rPr lang="en-US" altLang="zh-CN" dirty="0"/>
              <a:t>search(k+1);//</a:t>
            </a:r>
            <a:r>
              <a:rPr lang="zh-CN" altLang="en-US" dirty="0"/>
              <a:t>向前搜索 </a:t>
            </a:r>
            <a:endParaRPr lang="zh-CN" altLang="en-US" dirty="0"/>
          </a:p>
          <a:p>
            <a:r>
              <a:rPr lang="zh-CN" altLang="en-US" dirty="0"/>
              <a:t>		恢复：回溯一步 </a:t>
            </a:r>
            <a:endParaRPr lang="zh-CN" altLang="en-US" dirty="0"/>
          </a:p>
          <a:p>
            <a:r>
              <a:rPr lang="zh-CN" altLang="en-US" dirty="0"/>
              <a:t>	</a:t>
            </a:r>
            <a:r>
              <a:rPr lang="en-US" altLang="zh-CN" dirty="0"/>
              <a:t>}</a:t>
            </a:r>
            <a:endParaRPr lang="en-US" altLang="zh-CN" dirty="0"/>
          </a:p>
          <a:p>
            <a:r>
              <a:rPr lang="en-US" altLang="zh-CN" dirty="0"/>
              <a:t>}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算法简述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搜索回溯算法基于递归机制，有搜索前进和回溯后退两个过程。</a:t>
            </a:r>
            <a:endParaRPr lang="en-US" altLang="zh-CN" dirty="0"/>
          </a:p>
          <a:p>
            <a:r>
              <a:rPr lang="zh-CN" altLang="en-US" dirty="0"/>
              <a:t>基本思想：为了求得问题的解，先选择某一种可能情况向前搜索，在探索过程中，一旦发现原来的选择是错误的，就回溯退回上一步重新选择，接着继续向前搜索，如此反复进行，直到得到解或证明无解。</a:t>
            </a:r>
            <a:endParaRPr lang="en-US" altLang="zh-CN" dirty="0"/>
          </a:p>
          <a:p>
            <a:endParaRPr lang="zh-CN" altLang="en-US" dirty="0"/>
          </a:p>
          <a:p>
            <a:r>
              <a:rPr lang="zh-CN" altLang="en-US" dirty="0"/>
              <a:t>典型例子：走迷宫</a:t>
            </a:r>
            <a:endParaRPr lang="en-US" altLang="zh-CN" dirty="0"/>
          </a:p>
          <a:p>
            <a:r>
              <a:rPr lang="zh-CN" altLang="en-US" dirty="0"/>
              <a:t>进入迷宫后</a:t>
            </a:r>
            <a:r>
              <a:rPr lang="en-US" altLang="zh-CN" dirty="0"/>
              <a:t>,</a:t>
            </a:r>
            <a:r>
              <a:rPr lang="zh-CN" altLang="en-US" dirty="0"/>
              <a:t>先随意选择一个前进方向</a:t>
            </a:r>
            <a:r>
              <a:rPr lang="en-US" altLang="zh-CN" dirty="0"/>
              <a:t>,</a:t>
            </a:r>
            <a:r>
              <a:rPr lang="zh-CN" altLang="en-US" dirty="0"/>
              <a:t>一步步向前试探前进</a:t>
            </a:r>
            <a:r>
              <a:rPr lang="en-US" altLang="zh-CN" dirty="0"/>
              <a:t>,</a:t>
            </a:r>
            <a:r>
              <a:rPr lang="zh-CN" altLang="en-US" dirty="0"/>
              <a:t>如果碰到死胡同</a:t>
            </a:r>
            <a:r>
              <a:rPr lang="en-US" altLang="zh-CN" dirty="0"/>
              <a:t>,</a:t>
            </a:r>
            <a:r>
              <a:rPr lang="zh-CN" altLang="en-US" dirty="0"/>
              <a:t>说明前进方向已无路可走，这时</a:t>
            </a:r>
            <a:r>
              <a:rPr lang="en-US" altLang="zh-CN" dirty="0"/>
              <a:t>,</a:t>
            </a:r>
            <a:r>
              <a:rPr lang="zh-CN" altLang="en-US" dirty="0"/>
              <a:t>首先看其他方向是否还有路可走，如果有路可走，则沿该方向再向前试探</a:t>
            </a:r>
            <a:r>
              <a:rPr lang="en-US" altLang="zh-CN" dirty="0"/>
              <a:t>;</a:t>
            </a:r>
            <a:r>
              <a:rPr lang="zh-CN" altLang="en-US" dirty="0"/>
              <a:t>如果已无路可走，则返回一步，再看其他方向是否还有路可走</a:t>
            </a:r>
            <a:r>
              <a:rPr lang="en-US" altLang="zh-CN" dirty="0"/>
              <a:t>;</a:t>
            </a:r>
            <a:r>
              <a:rPr lang="zh-CN" altLang="en-US" dirty="0"/>
              <a:t>如果有路可走</a:t>
            </a:r>
            <a:r>
              <a:rPr lang="en-US" altLang="zh-CN" dirty="0"/>
              <a:t>,</a:t>
            </a:r>
            <a:r>
              <a:rPr lang="zh-CN" altLang="en-US" dirty="0"/>
              <a:t>则沿该方向再向前试探。按此原则不断搜索回溯再搜索，直到找到新的出路或从原路返回入口处无解为止。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例题</a:t>
            </a:r>
            <a:r>
              <a:rPr lang="en-US" altLang="zh-CN" dirty="0"/>
              <a:t>1</a:t>
            </a:r>
            <a:r>
              <a:rPr lang="zh-CN" altLang="en-US" dirty="0"/>
              <a:t>：全排列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输入整数</a:t>
            </a:r>
            <a:r>
              <a:rPr lang="en-US" altLang="zh-CN" dirty="0"/>
              <a:t>n</a:t>
            </a:r>
            <a:r>
              <a:rPr lang="zh-CN" altLang="en-US" dirty="0"/>
              <a:t>，求</a:t>
            </a:r>
            <a:r>
              <a:rPr lang="en-US" altLang="zh-CN" dirty="0"/>
              <a:t>1~n</a:t>
            </a:r>
            <a:r>
              <a:rPr lang="zh-CN" altLang="en-US" dirty="0"/>
              <a:t>的所有排列。</a:t>
            </a:r>
            <a:endParaRPr lang="en-US" altLang="zh-CN" dirty="0"/>
          </a:p>
          <a:p>
            <a:r>
              <a:rPr lang="zh-CN" altLang="en-US" dirty="0"/>
              <a:t>输入样例：</a:t>
            </a:r>
            <a:r>
              <a:rPr lang="en-US" altLang="zh-CN" dirty="0"/>
              <a:t>3</a:t>
            </a:r>
            <a:endParaRPr lang="en-US" altLang="zh-CN" dirty="0"/>
          </a:p>
          <a:p>
            <a:r>
              <a:rPr lang="zh-CN" altLang="en-US" dirty="0"/>
              <a:t>输出样例：</a:t>
            </a:r>
            <a:endParaRPr lang="en-US" altLang="zh-CN" dirty="0"/>
          </a:p>
          <a:p>
            <a:r>
              <a:rPr lang="en-US" altLang="zh-CN" dirty="0"/>
              <a:t>1 2 3</a:t>
            </a:r>
            <a:endParaRPr lang="en-US" altLang="zh-CN" dirty="0"/>
          </a:p>
          <a:p>
            <a:r>
              <a:rPr lang="en-US" altLang="zh-CN" dirty="0"/>
              <a:t>1 3 2</a:t>
            </a:r>
            <a:endParaRPr lang="en-US" altLang="zh-CN" dirty="0"/>
          </a:p>
          <a:p>
            <a:r>
              <a:rPr lang="en-US" altLang="zh-CN" dirty="0"/>
              <a:t>2 1 3</a:t>
            </a:r>
            <a:endParaRPr lang="en-US" altLang="zh-CN" dirty="0"/>
          </a:p>
          <a:p>
            <a:r>
              <a:rPr lang="en-US" altLang="zh-CN" dirty="0"/>
              <a:t>2 3 1</a:t>
            </a:r>
            <a:endParaRPr lang="en-US" altLang="zh-CN" dirty="0"/>
          </a:p>
          <a:p>
            <a:r>
              <a:rPr lang="en-US" altLang="zh-CN" dirty="0"/>
              <a:t>3 1 2</a:t>
            </a:r>
            <a:endParaRPr lang="en-US" altLang="zh-CN" dirty="0"/>
          </a:p>
          <a:p>
            <a:r>
              <a:rPr lang="en-US" altLang="zh-CN" dirty="0"/>
              <a:t>3 2 1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970905" y="2526030"/>
            <a:ext cx="5438775" cy="1476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/>
              <a:t>第一层</a:t>
            </a:r>
            <a:r>
              <a:rPr lang="en-US" altLang="zh-CN"/>
              <a:t>:                  1                  2                  3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第二层：</a:t>
            </a:r>
            <a:r>
              <a:rPr lang="en-US" altLang="zh-CN"/>
              <a:t>          2       3          1         3        1        2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第三层：</a:t>
            </a:r>
            <a:r>
              <a:rPr lang="en-US" altLang="zh-CN"/>
              <a:t>        3          2        3            1     2            1</a:t>
            </a:r>
            <a:endParaRPr lang="en-US" altLang="zh-CN"/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7569200" y="2792730"/>
            <a:ext cx="163195" cy="369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7457440" y="3368675"/>
            <a:ext cx="52070" cy="360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7371715" y="3325495"/>
            <a:ext cx="68580" cy="369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7638415" y="3248025"/>
            <a:ext cx="292100" cy="8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8042275" y="3385820"/>
            <a:ext cx="0" cy="317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8145145" y="3333750"/>
            <a:ext cx="0" cy="344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7870190" y="2827020"/>
            <a:ext cx="172085" cy="266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7870190" y="2706370"/>
            <a:ext cx="842010" cy="8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8652510" y="2878455"/>
            <a:ext cx="85725" cy="249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8592185" y="3394075"/>
            <a:ext cx="42545" cy="257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8497570" y="3342640"/>
            <a:ext cx="43180" cy="283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8772525" y="3239770"/>
            <a:ext cx="386715" cy="8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9227820" y="3376930"/>
            <a:ext cx="86360" cy="343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 flipV="1">
            <a:off x="9314180" y="3342640"/>
            <a:ext cx="102870" cy="369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 flipV="1">
            <a:off x="8935720" y="2800985"/>
            <a:ext cx="257810" cy="352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9021445" y="2732405"/>
            <a:ext cx="765175" cy="17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9743440" y="2818130"/>
            <a:ext cx="52070" cy="327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>
            <a:off x="9735185" y="3428365"/>
            <a:ext cx="34290" cy="249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9623425" y="3385820"/>
            <a:ext cx="51435" cy="3092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9881235" y="3230880"/>
            <a:ext cx="3352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10293350" y="3359785"/>
            <a:ext cx="103505" cy="369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 flipV="1">
            <a:off x="10362565" y="3291205"/>
            <a:ext cx="120015" cy="403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 flipV="1">
            <a:off x="9958705" y="2783840"/>
            <a:ext cx="257810" cy="318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例题</a:t>
            </a:r>
            <a:r>
              <a:rPr lang="en-US" altLang="zh-CN" dirty="0"/>
              <a:t>2</a:t>
            </a:r>
            <a:r>
              <a:rPr lang="zh-CN" altLang="en-US" dirty="0"/>
              <a:t>：素数环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从</a:t>
            </a:r>
            <a:r>
              <a:rPr lang="en-US" altLang="zh-CN" dirty="0"/>
              <a:t>1</a:t>
            </a:r>
            <a:r>
              <a:rPr lang="zh-CN" altLang="en-US" dirty="0"/>
              <a:t>到</a:t>
            </a:r>
            <a:r>
              <a:rPr lang="en-US" altLang="zh-CN" dirty="0"/>
              <a:t>20</a:t>
            </a:r>
            <a:r>
              <a:rPr lang="zh-CN" altLang="en-US" dirty="0"/>
              <a:t>，这</a:t>
            </a:r>
            <a:r>
              <a:rPr lang="en-US" altLang="zh-CN" dirty="0"/>
              <a:t>20</a:t>
            </a:r>
            <a:r>
              <a:rPr lang="zh-CN" altLang="en-US" dirty="0"/>
              <a:t>个数摆成一个环，要求相邻的两个数的和是一个素数。</a:t>
            </a:r>
            <a:endParaRPr lang="en-US" altLang="zh-CN" dirty="0"/>
          </a:p>
          <a:p>
            <a:r>
              <a:rPr lang="zh-CN" altLang="en-US" dirty="0"/>
              <a:t>输出总的的方案数；</a:t>
            </a:r>
            <a:endParaRPr lang="en-US" altLang="zh-CN" dirty="0"/>
          </a:p>
          <a:p>
            <a:r>
              <a:rPr lang="en-US" altLang="zh-CN"/>
              <a:t>50474400</a:t>
            </a:r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1089660" y="3429000"/>
            <a:ext cx="9931400" cy="2584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/>
              <a:t>算法分析：素数环中的数第</a:t>
            </a:r>
            <a:r>
              <a:rPr lang="en-US" altLang="zh-CN"/>
              <a:t>1</a:t>
            </a:r>
            <a:r>
              <a:rPr lang="zh-CN" altLang="en-US"/>
              <a:t>个数有</a:t>
            </a:r>
            <a:r>
              <a:rPr lang="en-US" altLang="zh-CN"/>
              <a:t>20</a:t>
            </a:r>
            <a:r>
              <a:rPr lang="zh-CN" altLang="en-US"/>
              <a:t>种选择，第</a:t>
            </a:r>
            <a:r>
              <a:rPr lang="en-US" altLang="zh-CN"/>
              <a:t>2</a:t>
            </a:r>
            <a:r>
              <a:rPr lang="zh-CN" altLang="en-US"/>
              <a:t>个数有</a:t>
            </a:r>
            <a:r>
              <a:rPr lang="en-US" altLang="zh-CN"/>
              <a:t>19</a:t>
            </a:r>
            <a:r>
              <a:rPr lang="zh-CN" altLang="en-US"/>
              <a:t>种选择，第</a:t>
            </a:r>
            <a:r>
              <a:rPr lang="en-US" altLang="zh-CN"/>
              <a:t>3</a:t>
            </a:r>
            <a:r>
              <a:rPr lang="zh-CN" altLang="en-US"/>
              <a:t>个数有</a:t>
            </a:r>
            <a:r>
              <a:rPr lang="en-US" altLang="zh-CN"/>
              <a:t>18</a:t>
            </a:r>
            <a:r>
              <a:rPr lang="zh-CN" altLang="en-US"/>
              <a:t>种选择</a:t>
            </a:r>
            <a:r>
              <a:rPr lang="en-US" altLang="zh-CN"/>
              <a:t>……</a:t>
            </a:r>
            <a:r>
              <a:rPr lang="zh-CN" altLang="en-US"/>
              <a:t>以此类推，第</a:t>
            </a:r>
            <a:r>
              <a:rPr lang="en-US" altLang="zh-CN"/>
              <a:t>20</a:t>
            </a:r>
            <a:r>
              <a:rPr lang="zh-CN" altLang="en-US"/>
              <a:t>个数只有一种选择。所以第</a:t>
            </a:r>
            <a:r>
              <a:rPr lang="en-US" altLang="zh-CN"/>
              <a:t>1</a:t>
            </a:r>
            <a:r>
              <a:rPr lang="zh-CN" altLang="en-US"/>
              <a:t>个数在</a:t>
            </a:r>
            <a:r>
              <a:rPr lang="en-US" altLang="zh-CN"/>
              <a:t>1~20</a:t>
            </a:r>
            <a:r>
              <a:rPr lang="zh-CN" altLang="en-US"/>
              <a:t>中搜索；第</a:t>
            </a:r>
            <a:r>
              <a:rPr lang="en-US" altLang="zh-CN"/>
              <a:t>2</a:t>
            </a:r>
            <a:r>
              <a:rPr lang="zh-CN" altLang="en-US"/>
              <a:t>个数在剩下的</a:t>
            </a:r>
            <a:r>
              <a:rPr lang="en-US" altLang="zh-CN"/>
              <a:t>19</a:t>
            </a:r>
            <a:r>
              <a:rPr lang="zh-CN" altLang="en-US"/>
              <a:t>个数中搜索，同时需满足和第</a:t>
            </a:r>
            <a:r>
              <a:rPr lang="en-US" altLang="zh-CN"/>
              <a:t>1</a:t>
            </a:r>
            <a:r>
              <a:rPr lang="zh-CN" altLang="en-US"/>
              <a:t>个数相加得到的数是素数；第</a:t>
            </a:r>
            <a:r>
              <a:rPr lang="en-US" altLang="zh-CN"/>
              <a:t>3</a:t>
            </a:r>
            <a:r>
              <a:rPr lang="zh-CN" altLang="en-US"/>
              <a:t>个数在剩下的</a:t>
            </a:r>
            <a:r>
              <a:rPr lang="en-US" altLang="zh-CN"/>
              <a:t>18</a:t>
            </a:r>
            <a:r>
              <a:rPr lang="zh-CN" altLang="en-US"/>
              <a:t>个数中搜索，同时</a:t>
            </a:r>
            <a:r>
              <a:rPr lang="zh-CN" altLang="en-US">
                <a:sym typeface="+mn-ea"/>
              </a:rPr>
              <a:t>需满足和第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个数相加得到的数是素数</a:t>
            </a:r>
            <a:r>
              <a:rPr lang="en-US" altLang="zh-CN">
                <a:sym typeface="+mn-ea"/>
              </a:rPr>
              <a:t>……</a:t>
            </a:r>
            <a:r>
              <a:rPr lang="zh-CN" altLang="en-US">
                <a:sym typeface="+mn-ea"/>
              </a:rPr>
              <a:t>以此类推，第</a:t>
            </a:r>
            <a:r>
              <a:rPr lang="en-US" altLang="zh-CN">
                <a:sym typeface="+mn-ea"/>
              </a:rPr>
              <a:t>20</a:t>
            </a:r>
            <a:r>
              <a:rPr lang="zh-CN" altLang="en-US">
                <a:sym typeface="+mn-ea"/>
              </a:rPr>
              <a:t>个数虽然只有一种选择但是它需要满足和第一个数之和是素数。如果搜索到的</a:t>
            </a:r>
            <a:r>
              <a:rPr lang="en-US" altLang="zh-CN">
                <a:sym typeface="+mn-ea"/>
              </a:rPr>
              <a:t>20</a:t>
            </a:r>
            <a:r>
              <a:rPr lang="zh-CN" altLang="en-US">
                <a:sym typeface="+mn-ea"/>
              </a:rPr>
              <a:t>个数都满足素数环的定义，那么是一种解，输出。接下来逐层回溯继续搜索查找其它的解。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算法设计：经过分析，每一次搜索时，搜索数都可能是</a:t>
            </a:r>
            <a:r>
              <a:rPr lang="en-US" altLang="zh-CN">
                <a:sym typeface="+mn-ea"/>
              </a:rPr>
              <a:t>1-20</a:t>
            </a:r>
            <a:r>
              <a:rPr lang="zh-CN" altLang="en-US">
                <a:sym typeface="+mn-ea"/>
              </a:rPr>
              <a:t>中的任意一个，所以每次搜索时都有</a:t>
            </a:r>
            <a:r>
              <a:rPr lang="en-US" altLang="zh-CN">
                <a:sym typeface="+mn-ea"/>
              </a:rPr>
              <a:t>20</a:t>
            </a:r>
            <a:r>
              <a:rPr lang="zh-CN" altLang="en-US">
                <a:sym typeface="+mn-ea"/>
              </a:rPr>
              <a:t>种选择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for(int i=1;i&lt;=20;i++)</a:t>
            </a:r>
            <a:r>
              <a:rPr lang="zh-CN" altLang="en-US">
                <a:sym typeface="+mn-ea"/>
              </a:rPr>
              <a:t>。同时要满足用过的不再用，只需要一个标记数组对选用过的数不再选用即可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!b[i]</a:t>
            </a:r>
            <a:r>
              <a:rPr lang="zh-CN" altLang="en-US">
                <a:sym typeface="+mn-ea"/>
              </a:rPr>
              <a:t>。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例题</a:t>
            </a:r>
            <a:r>
              <a:rPr lang="en-US" altLang="zh-CN"/>
              <a:t>3</a:t>
            </a:r>
            <a:r>
              <a:rPr lang="zh-CN" altLang="en-US"/>
              <a:t>：自然数拆分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zh-CN" altLang="en-US"/>
              <a:t>任何一个大于</a:t>
            </a:r>
            <a:r>
              <a:rPr lang="en-US" altLang="zh-CN"/>
              <a:t>1</a:t>
            </a:r>
            <a:r>
              <a:rPr lang="zh-CN" altLang="en-US"/>
              <a:t>的自然数</a:t>
            </a:r>
            <a:r>
              <a:rPr lang="en-US" altLang="zh-CN"/>
              <a:t>n</a:t>
            </a:r>
            <a:r>
              <a:rPr lang="zh-CN" altLang="en-US"/>
              <a:t>，总可以拆分成若干个小于</a:t>
            </a:r>
            <a:r>
              <a:rPr lang="en-US" altLang="zh-CN"/>
              <a:t>n</a:t>
            </a:r>
            <a:r>
              <a:rPr lang="zh-CN" altLang="en-US"/>
              <a:t>的非</a:t>
            </a:r>
            <a:r>
              <a:rPr lang="en-US" altLang="zh-CN"/>
              <a:t>0</a:t>
            </a:r>
            <a:r>
              <a:rPr lang="zh-CN" altLang="en-US"/>
              <a:t>自然数之和。输入一个自然数，输出它的所有拆分。</a:t>
            </a:r>
            <a:endParaRPr lang="zh-CN" altLang="en-US"/>
          </a:p>
          <a:p>
            <a:r>
              <a:rPr lang="en-US" altLang="zh-CN"/>
              <a:t>        </a:t>
            </a:r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45260" y="2723515"/>
            <a:ext cx="2078990" cy="42310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7=1+1+1+1+1+1+1</a:t>
            </a:r>
            <a:endParaRPr lang="zh-CN" altLang="en-US"/>
          </a:p>
          <a:p>
            <a:r>
              <a:rPr lang="zh-CN" altLang="en-US">
                <a:sym typeface="+mn-ea"/>
              </a:rPr>
              <a:t>7=1+1+1+1+1+2</a:t>
            </a:r>
            <a:endParaRPr lang="zh-CN" altLang="en-US"/>
          </a:p>
          <a:p>
            <a:r>
              <a:rPr lang="zh-CN" altLang="en-US">
                <a:sym typeface="+mn-ea"/>
              </a:rPr>
              <a:t>7=1+1+1+1+3</a:t>
            </a:r>
            <a:endParaRPr lang="zh-CN" altLang="en-US"/>
          </a:p>
          <a:p>
            <a:r>
              <a:rPr lang="zh-CN" altLang="en-US">
                <a:sym typeface="+mn-ea"/>
              </a:rPr>
              <a:t>7=1+1+1+2+2</a:t>
            </a:r>
            <a:endParaRPr lang="zh-CN" altLang="en-US"/>
          </a:p>
          <a:p>
            <a:r>
              <a:rPr lang="zh-CN" altLang="en-US">
                <a:sym typeface="+mn-ea"/>
              </a:rPr>
              <a:t>7=1+1+1+4</a:t>
            </a:r>
            <a:endParaRPr lang="zh-CN" altLang="en-US"/>
          </a:p>
          <a:p>
            <a:r>
              <a:rPr lang="zh-CN" altLang="en-US">
                <a:sym typeface="+mn-ea"/>
              </a:rPr>
              <a:t>7=1+1+2+3</a:t>
            </a:r>
            <a:endParaRPr lang="zh-CN" altLang="en-US"/>
          </a:p>
          <a:p>
            <a:r>
              <a:rPr lang="zh-CN" altLang="en-US">
                <a:sym typeface="+mn-ea"/>
              </a:rPr>
              <a:t>7=1+1+5</a:t>
            </a:r>
            <a:endParaRPr lang="zh-CN" altLang="en-US"/>
          </a:p>
          <a:p>
            <a:r>
              <a:rPr lang="zh-CN" altLang="en-US">
                <a:sym typeface="+mn-ea"/>
              </a:rPr>
              <a:t>7=1+2+2+2</a:t>
            </a:r>
            <a:endParaRPr lang="zh-CN" altLang="en-US"/>
          </a:p>
          <a:p>
            <a:r>
              <a:rPr lang="zh-CN" altLang="en-US">
                <a:sym typeface="+mn-ea"/>
              </a:rPr>
              <a:t>7=1+2+4</a:t>
            </a:r>
            <a:endParaRPr lang="zh-CN" altLang="en-US"/>
          </a:p>
          <a:p>
            <a:r>
              <a:rPr lang="zh-CN" altLang="en-US">
                <a:sym typeface="+mn-ea"/>
              </a:rPr>
              <a:t>7=1+3+3</a:t>
            </a:r>
            <a:endParaRPr lang="zh-CN" altLang="en-US"/>
          </a:p>
          <a:p>
            <a:r>
              <a:rPr lang="zh-CN" altLang="en-US">
                <a:sym typeface="+mn-ea"/>
              </a:rPr>
              <a:t>7=1+6</a:t>
            </a:r>
            <a:endParaRPr lang="zh-CN" altLang="en-US"/>
          </a:p>
          <a:p>
            <a:r>
              <a:rPr lang="zh-CN" altLang="en-US">
                <a:sym typeface="+mn-ea"/>
              </a:rPr>
              <a:t>7=2+2+3</a:t>
            </a:r>
            <a:endParaRPr lang="zh-CN" altLang="en-US"/>
          </a:p>
          <a:p>
            <a:r>
              <a:rPr lang="zh-CN" altLang="en-US">
                <a:sym typeface="+mn-ea"/>
              </a:rPr>
              <a:t>7=2+5</a:t>
            </a:r>
            <a:endParaRPr lang="zh-CN" altLang="en-US"/>
          </a:p>
          <a:p>
            <a:r>
              <a:rPr lang="zh-CN" altLang="en-US">
                <a:sym typeface="+mn-ea"/>
              </a:rPr>
              <a:t>7=3+4</a:t>
            </a:r>
            <a:endParaRPr lang="zh-CN" altLang="en-US"/>
          </a:p>
          <a:p>
            <a:r>
              <a:rPr lang="zh-CN" altLang="en-US">
                <a:sym typeface="+mn-ea"/>
              </a:rPr>
              <a:t>14</a:t>
            </a:r>
            <a:endParaRPr lang="zh-CN" altLang="en-US"/>
          </a:p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524250" y="2146935"/>
            <a:ext cx="8266430" cy="1198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/>
              <a:t>算法分析：在</a:t>
            </a:r>
            <a:r>
              <a:rPr lang="en-US" altLang="zh-CN"/>
              <a:t>1~n-1</a:t>
            </a:r>
            <a:r>
              <a:rPr lang="zh-CN" altLang="en-US"/>
              <a:t>之间去搜索一个加数</a:t>
            </a:r>
            <a:r>
              <a:rPr lang="en-US" altLang="zh-CN"/>
              <a:t>i</a:t>
            </a:r>
            <a:r>
              <a:rPr lang="zh-CN" altLang="en-US"/>
              <a:t>，下一个加数</a:t>
            </a:r>
            <a:r>
              <a:rPr lang="en-US" altLang="zh-CN"/>
              <a:t>j</a:t>
            </a:r>
            <a:r>
              <a:rPr lang="zh-CN" altLang="en-US"/>
              <a:t>到</a:t>
            </a:r>
            <a:r>
              <a:rPr lang="en-US" altLang="zh-CN" b="1"/>
              <a:t>i~n-i</a:t>
            </a:r>
            <a:r>
              <a:rPr lang="zh-CN" altLang="en-US"/>
              <a:t>之间去搜索，再下一个加数</a:t>
            </a:r>
            <a:r>
              <a:rPr lang="en-US" altLang="zh-CN"/>
              <a:t>k</a:t>
            </a:r>
            <a:r>
              <a:rPr lang="zh-CN" altLang="en-US"/>
              <a:t>到</a:t>
            </a:r>
            <a:r>
              <a:rPr lang="en-US" altLang="zh-CN" b="1"/>
              <a:t>j~</a:t>
            </a:r>
            <a:r>
              <a:rPr lang="zh-CN" altLang="en-US" b="1"/>
              <a:t>剩下的数之和</a:t>
            </a:r>
            <a:r>
              <a:rPr lang="zh-CN" altLang="en-US"/>
              <a:t>中去搜索，照此一直往下搜索，直到搜索到剩下的数之和等于</a:t>
            </a:r>
            <a:r>
              <a:rPr lang="en-US" altLang="zh-CN"/>
              <a:t>0</a:t>
            </a:r>
            <a:r>
              <a:rPr lang="zh-CN" altLang="en-US"/>
              <a:t>，则找到一种分解。回溯到上一步继续搜索，直到找出所有的分解。</a:t>
            </a:r>
            <a:endParaRPr lang="zh-CN" altLang="en-US"/>
          </a:p>
          <a:p>
            <a:r>
              <a:rPr lang="zh-CN" altLang="en-US"/>
              <a:t>算法设计：第</a:t>
            </a:r>
            <a:r>
              <a:rPr lang="en-US" altLang="zh-CN"/>
              <a:t>t</a:t>
            </a:r>
            <a:r>
              <a:rPr lang="zh-CN" altLang="en-US"/>
              <a:t>个加数的搜索范围</a:t>
            </a:r>
            <a:r>
              <a:rPr lang="en-US" altLang="zh-CN"/>
              <a:t>for(int i=a[t-1];i&lt;=s;i++)  if(s==0) </a:t>
            </a:r>
            <a:r>
              <a:rPr lang="zh-CN" altLang="en-US"/>
              <a:t>输出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1"/>
          <a:srcRect b="8153"/>
          <a:stretch>
            <a:fillRect/>
          </a:stretch>
        </p:blipFill>
        <p:spPr>
          <a:xfrm>
            <a:off x="5046980" y="3345815"/>
            <a:ext cx="5100320" cy="35121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59255" y="2432685"/>
            <a:ext cx="1099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输出样例：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4470" y="2432685"/>
            <a:ext cx="1454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输入样例：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7  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839845" y="409003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搜索过程：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例题</a:t>
            </a:r>
            <a:r>
              <a:rPr lang="en-US" altLang="zh-CN"/>
              <a:t>4</a:t>
            </a:r>
            <a:r>
              <a:rPr lang="zh-CN" altLang="en-US"/>
              <a:t>：八皇后问题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国际象盘中放八个皇后,使任意两个皇后都不能互相吃。</a:t>
            </a:r>
            <a:endParaRPr lang="zh-CN" altLang="en-US"/>
          </a:p>
          <a:p>
            <a:r>
              <a:rPr lang="zh-CN" altLang="en-US"/>
              <a:t>(提示:皇后能吃同一行、同一列、同一对角线的任意棋子。)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18565" y="3230880"/>
            <a:ext cx="842137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/>
              <a:t>算法分析</a:t>
            </a:r>
            <a:r>
              <a:rPr lang="en-US" altLang="zh-CN"/>
              <a:t>1</a:t>
            </a:r>
            <a:r>
              <a:rPr lang="zh-CN" altLang="en-US"/>
              <a:t>：用</a:t>
            </a:r>
            <a:r>
              <a:rPr lang="en-US" altLang="zh-CN"/>
              <a:t>8</a:t>
            </a:r>
            <a:r>
              <a:rPr lang="zh-CN" altLang="en-US"/>
              <a:t>重循环根据限制条件暴力解决。缺点：代码看起来惨不忍睹。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18565" y="3866515"/>
            <a:ext cx="9937115" cy="17532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/>
              <a:t>算法分析</a:t>
            </a:r>
            <a:r>
              <a:rPr lang="en-US" altLang="zh-CN"/>
              <a:t>2</a:t>
            </a:r>
            <a:r>
              <a:rPr lang="zh-CN" altLang="en-US"/>
              <a:t>：每个皇后有</a:t>
            </a:r>
            <a:r>
              <a:rPr lang="en-US" altLang="zh-CN"/>
              <a:t>8</a:t>
            </a:r>
            <a:r>
              <a:rPr lang="zh-CN" altLang="en-US"/>
              <a:t>个位置可供选择，在选择第</a:t>
            </a:r>
            <a:r>
              <a:rPr lang="en-US" altLang="zh-CN"/>
              <a:t>i</a:t>
            </a:r>
            <a:r>
              <a:rPr lang="zh-CN" altLang="en-US"/>
              <a:t>个皇后的位置时考虑该位置所在行、列、对角线有没有其他皇后，都没有则该位置可以选择，继续向前搜索查找下一个皇后的位置，</a:t>
            </a:r>
            <a:r>
              <a:rPr lang="en-US" altLang="zh-CN"/>
              <a:t>8</a:t>
            </a:r>
            <a:r>
              <a:rPr lang="zh-CN" altLang="en-US"/>
              <a:t>个皇后的位置确定后，则是一种解。回溯继续搜索其它解。</a:t>
            </a:r>
            <a:endParaRPr lang="zh-CN" altLang="en-US"/>
          </a:p>
          <a:p>
            <a:r>
              <a:rPr lang="zh-CN" altLang="en-US"/>
              <a:t>算法设计</a:t>
            </a:r>
            <a:r>
              <a:rPr lang="en-US" altLang="zh-CN"/>
              <a:t>2</a:t>
            </a:r>
            <a:r>
              <a:rPr lang="zh-CN" altLang="en-US"/>
              <a:t>：每个皇后有</a:t>
            </a:r>
            <a:r>
              <a:rPr lang="en-US" altLang="zh-CN"/>
              <a:t>8</a:t>
            </a:r>
            <a:r>
              <a:rPr lang="zh-CN" altLang="en-US"/>
              <a:t>个位置可选</a:t>
            </a:r>
            <a:r>
              <a:rPr lang="en-US" altLang="zh-CN"/>
              <a:t>for(int j=1;j&lt;=8;j++)</a:t>
            </a:r>
            <a:endParaRPr lang="en-US" altLang="zh-CN"/>
          </a:p>
          <a:p>
            <a:r>
              <a:rPr lang="zh-CN" altLang="en-US"/>
              <a:t>限制条件（行、列、对角线不能有其它皇后）。其中行不需考虑，因为是逐行确定皇后位置。列不被占用</a:t>
            </a:r>
            <a:r>
              <a:rPr lang="en-US" altLang="zh-CN"/>
              <a:t>!b[j]</a:t>
            </a:r>
            <a:r>
              <a:rPr lang="zh-CN" altLang="en-US"/>
              <a:t>，斜向下对角线不被占用</a:t>
            </a:r>
            <a:r>
              <a:rPr lang="en-US" altLang="zh-CN"/>
              <a:t>!c[i-j+8],</a:t>
            </a:r>
            <a:r>
              <a:rPr lang="zh-CN" altLang="en-US"/>
              <a:t>斜向上对角线不被占用</a:t>
            </a:r>
            <a:r>
              <a:rPr lang="en-US" altLang="zh-CN"/>
              <a:t>!d[i+j]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/>
      <p:bldP spid="5" grpId="0" bldLvl="0" animBg="1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例题</a:t>
            </a:r>
            <a:r>
              <a:rPr lang="en-US" altLang="zh-CN"/>
              <a:t>5</a:t>
            </a:r>
            <a:r>
              <a:rPr lang="zh-CN" altLang="en-US"/>
              <a:t>：马的遍历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中国象棋半张棋盘如图所示。马自左下角往右上角跳。今规定只许往右跳，不许往左跳。请将马从</a:t>
            </a:r>
            <a:r>
              <a:rPr lang="en-US" altLang="zh-CN"/>
              <a:t>(0,0)</a:t>
            </a:r>
            <a:r>
              <a:rPr lang="zh-CN" altLang="en-US"/>
              <a:t>出发到达目标点</a:t>
            </a:r>
            <a:r>
              <a:rPr lang="en-US" altLang="zh-CN"/>
              <a:t>(m,n)</a:t>
            </a:r>
            <a:r>
              <a:rPr lang="zh-CN" altLang="en-US"/>
              <a:t>的所有所经路线打印出来。</a:t>
            </a:r>
            <a:r>
              <a:rPr lang="zh-CN" altLang="en-US">
                <a:sym typeface="+mn-ea"/>
              </a:rPr>
              <a:t>比如图（a）中所示为一种跳行路线。</a:t>
            </a:r>
            <a:r>
              <a:rPr lang="zh-CN" altLang="en-US">
                <a:sym typeface="+mn-ea"/>
              </a:rPr>
              <a:t>打印格式：</a:t>
            </a:r>
            <a:r>
              <a:rPr lang="en-US" altLang="zh-CN">
                <a:sym typeface="+mn-ea"/>
              </a:rPr>
              <a:t>0,0-&gt;2,1-&gt;3,3-&gt;1,4-&gt;3,5-&gt;2,7-&gt;4,8</a:t>
            </a:r>
            <a:endParaRPr lang="zh-CN" altLang="en-US"/>
          </a:p>
          <a:p>
            <a:r>
              <a:rPr lang="zh-CN" altLang="en-US"/>
              <a:t>提示：图（</a:t>
            </a:r>
            <a:r>
              <a:rPr lang="en-US" altLang="zh-CN"/>
              <a:t>b</a:t>
            </a:r>
            <a:r>
              <a:rPr lang="zh-CN" altLang="en-US"/>
              <a:t>）表示的是马每一步可能的走法。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61609" y="3300095"/>
            <a:ext cx="8487783" cy="215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840" y="3546475"/>
            <a:ext cx="214630" cy="19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68295" y="3892550"/>
            <a:ext cx="206375" cy="144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635" y="3419475"/>
            <a:ext cx="342900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5535" y="3300095"/>
            <a:ext cx="304800" cy="2571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886450" y="3316605"/>
            <a:ext cx="695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(4,8)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1381760" y="5457825"/>
            <a:ext cx="9985375" cy="9220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/>
              <a:t>算法分析设计：马从</a:t>
            </a:r>
            <a:r>
              <a:rPr lang="en-US" altLang="zh-CN"/>
              <a:t>(0,0)</a:t>
            </a:r>
            <a:r>
              <a:rPr lang="zh-CN" altLang="en-US"/>
              <a:t>出发到下一个点有</a:t>
            </a:r>
            <a:r>
              <a:rPr lang="en-US" altLang="zh-CN"/>
              <a:t>4</a:t>
            </a:r>
            <a:r>
              <a:rPr lang="zh-CN" altLang="en-US"/>
              <a:t>个方向可以选择，到达下一个点后又有</a:t>
            </a:r>
            <a:r>
              <a:rPr lang="en-US" altLang="zh-CN"/>
              <a:t>4</a:t>
            </a:r>
            <a:r>
              <a:rPr lang="zh-CN" altLang="en-US"/>
              <a:t>个方向可以选择。但是马到达的下一个点不能越界。</a:t>
            </a:r>
            <a:r>
              <a:rPr lang="en-US" altLang="zh-CN"/>
              <a:t>for(int i=1;i&lt;=4;i++) if(</a:t>
            </a:r>
            <a:r>
              <a:rPr lang="zh-CN" altLang="en-US"/>
              <a:t>下一个点不越界</a:t>
            </a:r>
            <a:r>
              <a:rPr lang="en-US" altLang="zh-CN"/>
              <a:t>) </a:t>
            </a:r>
            <a:r>
              <a:rPr lang="zh-CN" altLang="en-US"/>
              <a:t>选择。到达目标点，搜索结束，开始回溯，继续搜索，直到找出所有的路径。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例题</a:t>
            </a:r>
            <a:r>
              <a:rPr lang="en-US" altLang="zh-CN"/>
              <a:t>6</a:t>
            </a:r>
            <a:r>
              <a:rPr lang="zh-CN" altLang="en-US"/>
              <a:t>：工作安排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80" y="1845945"/>
            <a:ext cx="10058400" cy="4472940"/>
          </a:xfrm>
        </p:spPr>
        <p:txBody>
          <a:bodyPr/>
          <a:p>
            <a:r>
              <a:rPr lang="zh-CN" altLang="en-US"/>
              <a:t>设有A、B、C、D、E五人从事J1、J2、J3、J4、J5五项工作,每人只能从事一项工作（每项工作只能被安排给一个人），他们的效益如下表所示。每人选择五项工作中的一项，在各种选择的组合中，找到效益最高的一种组合输出。</a:t>
            </a:r>
            <a:endParaRPr lang="zh-CN" altLang="en-US"/>
          </a:p>
          <a:p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381760" y="2779395"/>
          <a:ext cx="853376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765"/>
                <a:gridCol w="1421765"/>
                <a:gridCol w="1421765"/>
                <a:gridCol w="1421765"/>
                <a:gridCol w="1421765"/>
                <a:gridCol w="14217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J1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J2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J3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J4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J5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A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13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7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B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C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D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424940" y="5302250"/>
            <a:ext cx="9074150" cy="9220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/>
              <a:t>算法分析：第</a:t>
            </a:r>
            <a:r>
              <a:rPr lang="en-US" altLang="zh-CN"/>
              <a:t>i</a:t>
            </a:r>
            <a:r>
              <a:rPr lang="zh-CN" altLang="en-US"/>
              <a:t>个人只能从未被选择的工作中选择，至于是哪项工作则有</a:t>
            </a:r>
            <a:r>
              <a:rPr lang="en-US" altLang="zh-CN"/>
              <a:t>5</a:t>
            </a:r>
            <a:r>
              <a:rPr lang="zh-CN" altLang="en-US"/>
              <a:t>种可能。</a:t>
            </a:r>
            <a:r>
              <a:rPr lang="en-US" altLang="zh-CN"/>
              <a:t>5</a:t>
            </a:r>
            <a:r>
              <a:rPr lang="zh-CN" altLang="en-US"/>
              <a:t>个人的工作都安排好后是一种搜索结果，回溯继续搜索查找下一种结果。</a:t>
            </a:r>
            <a:endParaRPr lang="zh-CN" altLang="en-US"/>
          </a:p>
          <a:p>
            <a:r>
              <a:rPr lang="zh-CN" altLang="en-US"/>
              <a:t>算法设计：</a:t>
            </a:r>
            <a:r>
              <a:rPr lang="en-US" altLang="zh-CN"/>
              <a:t>for(int i=1;i&lt;=5;i++) if(!b[i]) </a:t>
            </a:r>
            <a:r>
              <a:rPr lang="zh-CN" altLang="en-US"/>
              <a:t>继续搜索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搜索回溯算法框架一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/>
              <a:t>int search(int k)</a:t>
            </a:r>
            <a:endParaRPr lang="en-US" altLang="zh-CN" dirty="0"/>
          </a:p>
          <a:p>
            <a:r>
              <a:rPr lang="en-US" altLang="zh-CN" dirty="0"/>
              <a:t>{</a:t>
            </a:r>
            <a:endParaRPr lang="en-US" altLang="zh-CN" dirty="0"/>
          </a:p>
          <a:p>
            <a:r>
              <a:rPr lang="en-US" altLang="zh-CN" dirty="0"/>
              <a:t>	for(</a:t>
            </a:r>
            <a:r>
              <a:rPr lang="en-US" altLang="zh-CN" dirty="0" err="1"/>
              <a:t>i</a:t>
            </a:r>
            <a:r>
              <a:rPr lang="en-US" altLang="zh-CN" dirty="0"/>
              <a:t>=1;i&lt;=</a:t>
            </a:r>
            <a:r>
              <a:rPr lang="zh-CN" altLang="en-US" dirty="0"/>
              <a:t>算符种数</a:t>
            </a:r>
            <a:r>
              <a:rPr lang="en-US" altLang="zh-CN" dirty="0"/>
              <a:t>;</a:t>
            </a:r>
            <a:r>
              <a:rPr lang="en-US" altLang="zh-CN" dirty="0" err="1"/>
              <a:t>i</a:t>
            </a:r>
            <a:r>
              <a:rPr lang="en-US" altLang="zh-CN" dirty="0"/>
              <a:t>++)</a:t>
            </a:r>
            <a:endParaRPr lang="en-US" altLang="zh-CN" dirty="0"/>
          </a:p>
          <a:p>
            <a:r>
              <a:rPr lang="en-US" altLang="zh-CN" dirty="0"/>
              <a:t>	if(</a:t>
            </a:r>
            <a:r>
              <a:rPr lang="zh-CN" altLang="en-US" dirty="0"/>
              <a:t>满足条件</a:t>
            </a:r>
            <a:r>
              <a:rPr lang="en-US" altLang="zh-CN" dirty="0"/>
              <a:t>)</a:t>
            </a:r>
            <a:endParaRPr lang="en-US" altLang="zh-CN" dirty="0"/>
          </a:p>
          <a:p>
            <a:r>
              <a:rPr lang="en-US" altLang="zh-CN" dirty="0"/>
              <a:t>	{</a:t>
            </a:r>
            <a:endParaRPr lang="en-US" altLang="zh-CN" dirty="0"/>
          </a:p>
          <a:p>
            <a:r>
              <a:rPr lang="en-US" altLang="zh-CN" dirty="0"/>
              <a:t>		</a:t>
            </a:r>
            <a:r>
              <a:rPr lang="zh-CN" altLang="en-US" dirty="0"/>
              <a:t>保存结果</a:t>
            </a:r>
            <a:endParaRPr lang="zh-CN" altLang="en-US" dirty="0"/>
          </a:p>
          <a:p>
            <a:r>
              <a:rPr lang="zh-CN" altLang="en-US" dirty="0"/>
              <a:t>		</a:t>
            </a:r>
            <a:r>
              <a:rPr lang="en-US" altLang="zh-CN" dirty="0"/>
              <a:t>if(</a:t>
            </a:r>
            <a:r>
              <a:rPr lang="zh-CN" altLang="en-US" dirty="0"/>
              <a:t>到达目的地</a:t>
            </a:r>
            <a:r>
              <a:rPr lang="en-US" altLang="zh-CN" dirty="0"/>
              <a:t>) </a:t>
            </a:r>
            <a:r>
              <a:rPr lang="zh-CN" altLang="en-US" dirty="0"/>
              <a:t>输出解</a:t>
            </a:r>
            <a:r>
              <a:rPr lang="en-US" altLang="zh-CN" dirty="0"/>
              <a:t>;</a:t>
            </a:r>
            <a:endParaRPr lang="en-US" altLang="zh-CN" dirty="0"/>
          </a:p>
          <a:p>
            <a:r>
              <a:rPr lang="en-US" altLang="zh-CN" dirty="0"/>
              <a:t>		else search(k+1);//</a:t>
            </a:r>
            <a:r>
              <a:rPr lang="zh-CN" altLang="en-US" dirty="0"/>
              <a:t>向前搜索 </a:t>
            </a:r>
            <a:endParaRPr lang="zh-CN" altLang="en-US" dirty="0"/>
          </a:p>
          <a:p>
            <a:r>
              <a:rPr lang="zh-CN" altLang="en-US" dirty="0"/>
              <a:t>		恢复：回溯一步 </a:t>
            </a:r>
            <a:endParaRPr lang="zh-CN" altLang="en-US" dirty="0"/>
          </a:p>
          <a:p>
            <a:r>
              <a:rPr lang="zh-CN" altLang="en-US" dirty="0"/>
              <a:t>	</a:t>
            </a:r>
            <a:r>
              <a:rPr lang="en-US" altLang="zh-CN" dirty="0"/>
              <a:t>}</a:t>
            </a:r>
            <a:endParaRPr lang="en-US" altLang="zh-CN" dirty="0"/>
          </a:p>
          <a:p>
            <a:r>
              <a:rPr lang="en-US" altLang="zh-CN" dirty="0"/>
              <a:t>}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TABLE_BEAUTIFY" val="smartTable{96bc019e-5c77-4ff3-b00c-6684df950983}"/>
</p:tagLst>
</file>

<file path=ppt/tags/tag3.xml><?xml version="1.0" encoding="utf-8"?>
<p:tagLst xmlns:p="http://schemas.openxmlformats.org/presentationml/2006/main">
  <p:tag name="KSO_WPP_MARK_KEY" val="00c6d35e-aa96-4802-a986-6972f45bde5e"/>
  <p:tag name="COMMONDATA" val="eyJoZGlkIjoiOThjMDNkMTU2ZmM5ZjNjZjk5Mjg3MTA3MmY5MmI1MjEifQ=="/>
</p:tagLst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2495</Words>
  <Application>WPS 演示</Application>
  <PresentationFormat>宽屏</PresentationFormat>
  <Paragraphs>200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Calibri Light</vt:lpstr>
      <vt:lpstr>微软雅黑</vt:lpstr>
      <vt:lpstr>Arial Unicode MS</vt:lpstr>
      <vt:lpstr>回顾</vt:lpstr>
      <vt:lpstr>搜索回溯算法</vt:lpstr>
      <vt:lpstr>算法简述</vt:lpstr>
      <vt:lpstr>例题1：全排列</vt:lpstr>
      <vt:lpstr>例题2：素数环</vt:lpstr>
      <vt:lpstr>例题3：自然数拆分</vt:lpstr>
      <vt:lpstr>例题4：八皇后问题</vt:lpstr>
      <vt:lpstr>例题5：马的遍历</vt:lpstr>
      <vt:lpstr>例题6：工作安排</vt:lpstr>
      <vt:lpstr>搜索回溯算法框架一</vt:lpstr>
      <vt:lpstr>搜索回溯算法框架二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回溯搜索算法</dc:title>
  <dc:creator>qjyz</dc:creator>
  <cp:lastModifiedBy>笨马</cp:lastModifiedBy>
  <cp:revision>35</cp:revision>
  <dcterms:created xsi:type="dcterms:W3CDTF">2023-05-08T01:51:00Z</dcterms:created>
  <dcterms:modified xsi:type="dcterms:W3CDTF">2023-05-12T02:19:14Z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07BEF6F7936C425BA0583B93C995173F_12</vt:lpwstr>
  </property>
  <property fmtid="{D5CDD505-2E9C-101B-9397-08002B2CF9AE}" pid="3" name="KSOProductBuildVer">
    <vt:lpwstr>2052-11.1.0.14309</vt:lpwstr>
  </property>
</Properties>
</file>