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3"/>
    <p:sldId id="261" r:id="rId4"/>
    <p:sldId id="263" r:id="rId5"/>
    <p:sldId id="265" r:id="rId6"/>
    <p:sldId id="266" r:id="rId7"/>
    <p:sldId id="262" r:id="rId8"/>
    <p:sldId id="258" r:id="rId9"/>
    <p:sldId id="268" r:id="rId10"/>
    <p:sldId id="282" r:id="rId11"/>
    <p:sldId id="270" r:id="rId12"/>
    <p:sldId id="272" r:id="rId13"/>
    <p:sldId id="273" r:id="rId14"/>
    <p:sldId id="283" r:id="rId15"/>
    <p:sldId id="284" r:id="rId16"/>
    <p:sldId id="285" r:id="rId17"/>
    <p:sldId id="286" r:id="rId18"/>
    <p:sldId id="275" r:id="rId19"/>
    <p:sldId id="294" r:id="rId20"/>
    <p:sldId id="271" r:id="rId21"/>
    <p:sldId id="276" r:id="rId22"/>
    <p:sldId id="277" r:id="rId23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F1423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708" y="72"/>
      </p:cViewPr>
      <p:guideLst>
        <p:guide orient="horz" pos="2160"/>
        <p:guide pos="385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39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5.xml"/><Relationship Id="rId2" Type="http://schemas.openxmlformats.org/officeDocument/2006/relationships/image" Target="../media/image13.png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zh-CN"/>
              <a:t>递归算法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066800" y="4455620"/>
            <a:ext cx="10058400" cy="1143000"/>
          </a:xfrm>
        </p:spPr>
        <p:txBody>
          <a:bodyPr/>
          <a:lstStyle/>
          <a:p>
            <a:r>
              <a:rPr lang="zh-CN" altLang="en-US" dirty="0"/>
              <a:t>徐本杰</a:t>
            </a:r>
            <a:r>
              <a:rPr lang="en-US" altLang="zh-CN" dirty="0"/>
              <a:t> 2023</a:t>
            </a:r>
            <a:r>
              <a:rPr lang="zh-CN" altLang="en-US" dirty="0"/>
              <a:t>年</a:t>
            </a:r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9</a:t>
            </a:r>
            <a:r>
              <a:rPr lang="zh-CN" altLang="en-US" dirty="0"/>
              <a:t>日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/>
              <a:t>辗转相除法（</a:t>
            </a:r>
            <a:r>
              <a:rPr lang="zh-CN" altLang="en-US" sz="4000" dirty="0">
                <a:sym typeface="+mn-ea"/>
              </a:rPr>
              <a:t>欧几里得算法</a:t>
            </a:r>
            <a:r>
              <a:rPr lang="zh-CN" altLang="en-US" sz="4000" dirty="0"/>
              <a:t>）求最大公约数。</a:t>
            </a:r>
            <a:endParaRPr lang="en-US" altLang="zh-CN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假如需要求 100 和18 两个正整数的最大公约数,用欧几里得算法，是这样进行的：</a:t>
            </a:r>
            <a:endParaRPr lang="zh-CN" altLang="en-US" dirty="0"/>
          </a:p>
          <a:p>
            <a:r>
              <a:rPr lang="zh-CN" altLang="en-US" dirty="0"/>
              <a:t>100 / 18 = 5 (余 10)</a:t>
            </a:r>
            <a:endParaRPr lang="zh-CN" altLang="en-US" dirty="0"/>
          </a:p>
          <a:p>
            <a:r>
              <a:rPr lang="zh-CN" altLang="en-US" dirty="0"/>
              <a:t>18 / 10= 1(余8)</a:t>
            </a:r>
            <a:endParaRPr lang="zh-CN" altLang="en-US" dirty="0"/>
          </a:p>
          <a:p>
            <a:r>
              <a:rPr lang="zh-CN" altLang="en-US" dirty="0"/>
              <a:t>10 / 8 = 1(余2)</a:t>
            </a:r>
            <a:endParaRPr lang="zh-CN" altLang="en-US" dirty="0"/>
          </a:p>
          <a:p>
            <a:r>
              <a:rPr lang="zh-CN" altLang="en-US" dirty="0"/>
              <a:t>8 / 2 = 4 (余0)</a:t>
            </a:r>
            <a:endParaRPr lang="zh-CN" altLang="en-US" dirty="0"/>
          </a:p>
          <a:p>
            <a:r>
              <a:rPr lang="zh-CN" altLang="en-US" dirty="0"/>
              <a:t>至此，最大公约数为2</a:t>
            </a:r>
            <a:endParaRPr lang="zh-CN" altLang="en-US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汉诺塔问题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2400" dirty="0"/>
              <a:t>汉诺塔由编号为1到n且大小不同的圆盘和3根柱子a，b，c组成，编号越小，盘子越小。开始时，这n个圆盘由大到小依次套在a柱上，如图所示。要求把a柱上n个圆盘按下述规则移到c柱上: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(1)一次只能移一个圆盘，它必须位于某个柱子的顶部。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(2)圆盘只能在三个柱子上存放。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(3)任何时刻不允许大盘压小盘。</a:t>
            </a:r>
            <a:endParaRPr lang="en-US" altLang="zh-CN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将这n个盘子用最少移动次数从a柱移动到c柱上，输出每一步的移动方法。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输入格式:只有1行，一个整数n(1&lt;=n&lt;=20),表示盘子的数量。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dirty="0"/>
              <a:t>输出格式:输出若干行，每行的格式是“步数.</a:t>
            </a:r>
            <a:r>
              <a:rPr lang="en-US" altLang="zh-CN" sz="2400" dirty="0"/>
              <a:t> </a:t>
            </a:r>
            <a:r>
              <a:rPr lang="zh-CN" altLang="en-US" sz="2400" dirty="0"/>
              <a:t>Move</a:t>
            </a:r>
            <a:r>
              <a:rPr lang="en-US" altLang="zh-CN" sz="2400" dirty="0"/>
              <a:t> </a:t>
            </a:r>
            <a:r>
              <a:rPr lang="zh-CN" altLang="en-US" sz="2400" dirty="0"/>
              <a:t>盘子编号</a:t>
            </a:r>
            <a:r>
              <a:rPr lang="en-US" altLang="zh-CN" sz="2400" dirty="0"/>
              <a:t> </a:t>
            </a:r>
            <a:r>
              <a:rPr lang="zh-CN" altLang="en-US" sz="2400" dirty="0"/>
              <a:t>from</a:t>
            </a:r>
            <a:r>
              <a:rPr lang="en-US" altLang="zh-CN" sz="2400" dirty="0"/>
              <a:t> </a:t>
            </a:r>
            <a:r>
              <a:rPr lang="zh-CN" altLang="en-US" sz="2400" dirty="0"/>
              <a:t>源柱</a:t>
            </a:r>
            <a:r>
              <a:rPr lang="en-US" altLang="zh-CN" sz="2400" dirty="0"/>
              <a:t> </a:t>
            </a:r>
            <a:r>
              <a:rPr lang="zh-CN" altLang="en-US" sz="2400" dirty="0"/>
              <a:t>to</a:t>
            </a:r>
            <a:r>
              <a:rPr lang="en-US" altLang="zh-CN" sz="2400" dirty="0"/>
              <a:t> </a:t>
            </a:r>
            <a:r>
              <a:rPr lang="zh-CN" altLang="en-US" sz="2400" dirty="0"/>
              <a:t>目标柱”。</a:t>
            </a:r>
            <a:endParaRPr lang="zh-CN" altLang="en-US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73799" y="2462420"/>
            <a:ext cx="3990975" cy="15621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汉诺塔游戏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/>
              <a:t>输入样例:</a:t>
            </a:r>
            <a:endParaRPr lang="zh-CN" altLang="en-US"/>
          </a:p>
          <a:p>
            <a:r>
              <a:rPr lang="zh-CN" altLang="en-US"/>
              <a:t>3</a:t>
            </a:r>
            <a:endParaRPr lang="zh-CN" altLang="en-US"/>
          </a:p>
          <a:p>
            <a:r>
              <a:rPr lang="zh-CN" altLang="en-US"/>
              <a:t>输出样例:</a:t>
            </a:r>
            <a:endParaRPr lang="zh-CN" altLang="en-US"/>
          </a:p>
          <a:p>
            <a:r>
              <a:rPr lang="zh-CN" altLang="en-US"/>
              <a:t>1. Move 1 from a to c</a:t>
            </a:r>
            <a:endParaRPr lang="zh-CN" altLang="en-US"/>
          </a:p>
          <a:p>
            <a:r>
              <a:rPr lang="zh-CN" altLang="en-US"/>
              <a:t>2. Move 2 from a to b</a:t>
            </a:r>
            <a:endParaRPr lang="zh-CN" altLang="en-US"/>
          </a:p>
          <a:p>
            <a:r>
              <a:rPr lang="zh-CN" altLang="en-US"/>
              <a:t>3. Move 1 from c to b</a:t>
            </a:r>
            <a:endParaRPr lang="zh-CN" altLang="en-US"/>
          </a:p>
          <a:p>
            <a:r>
              <a:rPr lang="zh-CN" altLang="en-US"/>
              <a:t>4. Move 3 from a to c</a:t>
            </a:r>
            <a:endParaRPr lang="zh-CN" altLang="en-US"/>
          </a:p>
          <a:p>
            <a:r>
              <a:rPr lang="zh-CN" altLang="en-US"/>
              <a:t>5. Move</a:t>
            </a:r>
            <a:r>
              <a:rPr lang="en-US" altLang="zh-CN"/>
              <a:t> </a:t>
            </a:r>
            <a:r>
              <a:rPr lang="zh-CN" altLang="en-US"/>
              <a:t>1 from</a:t>
            </a:r>
            <a:r>
              <a:rPr lang="en-US" altLang="zh-CN"/>
              <a:t> </a:t>
            </a:r>
            <a:r>
              <a:rPr lang="zh-CN" altLang="en-US"/>
              <a:t>b to a</a:t>
            </a:r>
            <a:endParaRPr lang="zh-CN" altLang="en-US"/>
          </a:p>
          <a:p>
            <a:r>
              <a:rPr lang="zh-CN" altLang="en-US"/>
              <a:t>6. Move 2 from b to c</a:t>
            </a:r>
            <a:endParaRPr lang="zh-CN" altLang="en-US"/>
          </a:p>
          <a:p>
            <a:r>
              <a:rPr lang="zh-CN" altLang="en-US"/>
              <a:t>7. Move</a:t>
            </a:r>
            <a:r>
              <a:rPr lang="en-US" altLang="zh-CN"/>
              <a:t> </a:t>
            </a:r>
            <a:r>
              <a:rPr lang="zh-CN" altLang="en-US"/>
              <a:t>1 from a to c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087" y="2773018"/>
            <a:ext cx="7743825" cy="1524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24087" y="204083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一个盘子移动过程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1928812"/>
            <a:ext cx="7829550" cy="36099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22783" y="131921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两个盘子移动过程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12" y="142875"/>
            <a:ext cx="7591425" cy="32861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0350" y="260570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三个盘子移动过程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12" y="3276600"/>
            <a:ext cx="7772400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63" y="2244091"/>
            <a:ext cx="3819525" cy="28765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5" y="2963228"/>
            <a:ext cx="3714750" cy="1457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375" y="2963228"/>
            <a:ext cx="3829050" cy="14668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26435" y="1378226"/>
            <a:ext cx="2180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</a:t>
            </a:r>
            <a:r>
              <a:rPr lang="zh-CN" altLang="en-US" dirty="0"/>
              <a:t>个盘子的移动过程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998024" y="5432508"/>
            <a:ext cx="36823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①将 </a:t>
            </a:r>
            <a:r>
              <a:rPr lang="en-US" altLang="zh-CN" dirty="0"/>
              <a:t>n– 1 </a:t>
            </a:r>
            <a:r>
              <a:rPr lang="zh-CN" altLang="en-US" dirty="0"/>
              <a:t>个盘子借助</a:t>
            </a:r>
            <a:r>
              <a:rPr lang="en-US" altLang="zh-CN" dirty="0"/>
              <a:t>C</a:t>
            </a:r>
            <a:r>
              <a:rPr lang="zh-CN" altLang="en-US" dirty="0"/>
              <a:t>从 </a:t>
            </a:r>
            <a:r>
              <a:rPr lang="en-US" altLang="zh-CN" dirty="0"/>
              <a:t>A </a:t>
            </a:r>
            <a:r>
              <a:rPr lang="zh-CN" altLang="en-US" dirty="0"/>
              <a:t>移动到</a:t>
            </a:r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4477288" y="4770358"/>
            <a:ext cx="39630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②将编号为 </a:t>
            </a:r>
            <a:r>
              <a:rPr lang="en-US" altLang="zh-CN" dirty="0"/>
              <a:t>n </a:t>
            </a:r>
            <a:r>
              <a:rPr lang="zh-CN" altLang="en-US" dirty="0"/>
              <a:t>的盘子直接从 </a:t>
            </a:r>
            <a:r>
              <a:rPr lang="en-US" altLang="zh-CN" dirty="0"/>
              <a:t>A </a:t>
            </a:r>
            <a:r>
              <a:rPr lang="zh-CN" altLang="en-US" dirty="0"/>
              <a:t>移动到</a:t>
            </a:r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8440116" y="4770358"/>
            <a:ext cx="37109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 ③将 </a:t>
            </a:r>
            <a:r>
              <a:rPr lang="en-US" altLang="zh-CN" dirty="0"/>
              <a:t>n– 1 </a:t>
            </a:r>
            <a:r>
              <a:rPr lang="zh-CN" altLang="en-US" dirty="0"/>
              <a:t>个盘子借助</a:t>
            </a:r>
            <a:r>
              <a:rPr lang="en-US" altLang="zh-CN" dirty="0"/>
              <a:t>a</a:t>
            </a:r>
            <a:r>
              <a:rPr lang="zh-CN" altLang="en-US" dirty="0"/>
              <a:t>从 </a:t>
            </a:r>
            <a:r>
              <a:rPr lang="en-US" altLang="zh-CN" dirty="0"/>
              <a:t>B </a:t>
            </a:r>
            <a:r>
              <a:rPr lang="zh-CN" altLang="en-US" dirty="0"/>
              <a:t>移动到</a:t>
            </a:r>
            <a:r>
              <a:rPr lang="en-US" altLang="zh-CN" dirty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爬楼梯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有个小孩正在上楼梯，楼梯有n阶台阶，小孩一次可以上1阶、2阶、3阶</a:t>
            </a:r>
            <a:endParaRPr lang="zh-CN" altLang="en-US"/>
          </a:p>
          <a:p>
            <a:r>
              <a:rPr lang="zh-CN" altLang="en-US"/>
              <a:t>请实现一个方法，计算小孩有多少种上楼的方式。</a:t>
            </a:r>
            <a:endParaRPr lang="zh-CN" altLang="en-US"/>
          </a:p>
          <a:p>
            <a:r>
              <a:rPr lang="zh-CN" altLang="en-US"/>
              <a:t>为了防止溢出，请将结果Mod 1000000007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19200" y="0"/>
            <a:ext cx="9753600" cy="6477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分解因数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给出一个正整数a,要求分解成若干个正整数的乘积，即a=a1*a</a:t>
            </a:r>
            <a:r>
              <a:rPr lang="en-US" altLang="zh-CN" dirty="0"/>
              <a:t>2</a:t>
            </a:r>
            <a:r>
              <a:rPr lang="zh-CN" altLang="en-US" dirty="0"/>
              <a:t>*a3*…*an，并且1&lt;a</a:t>
            </a:r>
            <a:r>
              <a:rPr lang="en-US" altLang="zh-CN" dirty="0"/>
              <a:t>1</a:t>
            </a:r>
            <a:r>
              <a:rPr lang="zh-CN" altLang="en-US" dirty="0"/>
              <a:t>&lt;=a</a:t>
            </a:r>
            <a:r>
              <a:rPr lang="en-US" altLang="zh-CN" dirty="0"/>
              <a:t>2</a:t>
            </a:r>
            <a:r>
              <a:rPr lang="zh-CN" altLang="en-US" dirty="0"/>
              <a:t>&lt;=a</a:t>
            </a:r>
            <a:r>
              <a:rPr lang="en-US" altLang="zh-CN" dirty="0"/>
              <a:t>3</a:t>
            </a:r>
            <a:r>
              <a:rPr lang="zh-CN" altLang="en-US" dirty="0"/>
              <a:t>&lt;=...&lt;=a</a:t>
            </a:r>
            <a:r>
              <a:rPr lang="en-US" altLang="zh-CN" dirty="0"/>
              <a:t>n</a:t>
            </a:r>
            <a:r>
              <a:rPr lang="zh-CN" altLang="en-US" dirty="0"/>
              <a:t>，问这样的分解方案有多少种。注意a=a也是一种分解。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en-US" altLang="zh-CN" dirty="0"/>
              <a:t>输入格式:第1行是测试数据的组数N;后面N行，每行包括一个正整数a(1&lt;a&lt;32768)。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 err="1"/>
              <a:t>输出格式:N行，每行输出一个正整数，表示分解方案数</a:t>
            </a:r>
            <a:r>
              <a:rPr lang="en-US" altLang="zh-CN" dirty="0"/>
              <a:t>。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5610308" y="4563172"/>
            <a:ext cx="14975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/>
              <a:t>输出样例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1</a:t>
            </a:r>
            <a:endParaRPr lang="en-US" altLang="zh-CN" sz="2400" dirty="0"/>
          </a:p>
          <a:p>
            <a:r>
              <a:rPr lang="en-US" altLang="zh-CN" sz="2400" dirty="0"/>
              <a:t>4</a:t>
            </a:r>
            <a:endParaRPr lang="en-US" altLang="zh-CN" sz="2400" dirty="0"/>
          </a:p>
          <a:p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2605031" y="4457578"/>
            <a:ext cx="149752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/>
              <a:t>输入样例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2</a:t>
            </a:r>
            <a:endParaRPr lang="en-US" altLang="zh-CN" sz="2400" dirty="0"/>
          </a:p>
          <a:p>
            <a:r>
              <a:rPr lang="en-US" altLang="zh-CN" sz="2400" dirty="0"/>
              <a:t>2</a:t>
            </a:r>
            <a:endParaRPr lang="en-US" altLang="zh-CN" sz="2400" dirty="0"/>
          </a:p>
          <a:p>
            <a:r>
              <a:rPr lang="en-US" altLang="zh-CN" sz="2400" dirty="0"/>
              <a:t>20</a:t>
            </a:r>
            <a:endParaRPr lang="en-US" altLang="zh-CN" sz="2400" dirty="0"/>
          </a:p>
          <a:p>
            <a:endParaRPr lang="zh-CN" altLang="en-US" sz="24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递归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9180" y="1983675"/>
            <a:ext cx="3624845" cy="3960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sz="2000" dirty="0"/>
              <a:t>递归就是函数自身调用自身。</a:t>
            </a:r>
            <a:endParaRPr lang="zh-CN" altLang="en-US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1152263" y="2595200"/>
            <a:ext cx="387798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/>
              <a:t>递归基于的是计算机的栈：先进后出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129180" y="3236293"/>
            <a:ext cx="387798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/>
              <a:t>递归的过程：层层递进，逐层回归。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29180" y="3915682"/>
            <a:ext cx="714811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>
                <a:sym typeface="+mn-ea"/>
              </a:rPr>
              <a:t>递归机制：</a:t>
            </a:r>
            <a:r>
              <a:rPr lang="zh-CN" altLang="en-US" b="1" dirty="0">
                <a:sym typeface="+mn-ea"/>
              </a:rPr>
              <a:t>栈会保留函数原先的运行状态，递归返回时使用该状态</a:t>
            </a:r>
            <a:r>
              <a:rPr lang="zh-CN" altLang="en-US" dirty="0">
                <a:sym typeface="+mn-ea"/>
              </a:rPr>
              <a:t>。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129180" y="5705486"/>
            <a:ext cx="249299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/>
              <a:t>递归需要注意：栈溢出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129180" y="4500527"/>
            <a:ext cx="504978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/>
              <a:t>递归的关键是找出</a:t>
            </a:r>
            <a:r>
              <a:rPr lang="zh-CN" altLang="en-US" b="1" dirty="0"/>
              <a:t>递归关系式</a:t>
            </a:r>
            <a:r>
              <a:rPr lang="zh-CN" altLang="en-US" dirty="0"/>
              <a:t>、</a:t>
            </a:r>
            <a:r>
              <a:rPr lang="zh-CN" altLang="en-US" b="1" dirty="0"/>
              <a:t>递归终止条件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129180" y="5120641"/>
            <a:ext cx="7726680" cy="36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/>
              <a:t>能用递归解决的问题一般是：原问题的解决方式和子问题的解决方式一致。</a:t>
            </a:r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机器人走方格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有一个X * Y的网格，一个机器人只能走格点且只能向右或向下走，要从左上角到右下角</a:t>
            </a:r>
            <a:endParaRPr lang="zh-CN" altLang="en-US"/>
          </a:p>
          <a:p>
            <a:r>
              <a:rPr lang="zh-CN" altLang="en-US"/>
              <a:t>请设计一个算法，计算机器人有多少种走法</a:t>
            </a:r>
            <a:endParaRPr lang="zh-CN" altLang="en-US"/>
          </a:p>
          <a:p>
            <a:r>
              <a:rPr lang="zh-CN" altLang="en-US"/>
              <a:t>给定两个正整数x,y,返回机器人的走法数目。保证x+y小于等于12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硬币表示问题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假设我们有4种不同面值的硬币{1,5,10,25},用这些硬币组合构成一个给定的数值n。</a:t>
            </a:r>
            <a:endParaRPr lang="zh-CN" altLang="en-US"/>
          </a:p>
          <a:p>
            <a:r>
              <a:rPr lang="zh-CN" altLang="en-US"/>
              <a:t>问总共有多少种可能的组合方式？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递归求阶乘</a:t>
            </a:r>
            <a:r>
              <a:rPr lang="en-US" altLang="zh-CN"/>
              <a:t>n!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/>
              <a:t>n!=1*2*3*……*n</a:t>
            </a:r>
            <a:endParaRPr lang="en-US" altLang="zh-CN" sz="2400"/>
          </a:p>
          <a:p>
            <a:r>
              <a:rPr lang="zh-CN" altLang="en-US" sz="2400"/>
              <a:t>可以得出递归关系式：</a:t>
            </a:r>
            <a:r>
              <a:rPr lang="en-US" altLang="zh-CN" sz="2400"/>
              <a:t>f(n)=n*f(n-1)</a:t>
            </a:r>
            <a:endParaRPr lang="en-US" altLang="zh-CN" sz="2400"/>
          </a:p>
          <a:p>
            <a:r>
              <a:rPr lang="zh-CN" altLang="en-US" sz="2400"/>
              <a:t>递归终止条件：</a:t>
            </a:r>
            <a:r>
              <a:rPr lang="en-US" altLang="zh-CN" sz="2400"/>
              <a:t>f(1)=1</a:t>
            </a:r>
            <a:endParaRPr lang="en-US" altLang="zh-CN" sz="2400"/>
          </a:p>
        </p:txBody>
      </p:sp>
      <p:sp>
        <p:nvSpPr>
          <p:cNvPr id="4" name="文本框 3"/>
          <p:cNvSpPr txBox="1"/>
          <p:nvPr/>
        </p:nvSpPr>
        <p:spPr>
          <a:xfrm>
            <a:off x="5747385" y="2904490"/>
            <a:ext cx="4803140" cy="23069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int f(int n)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{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f(n==1) return 1;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	else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f(n&gt;=2) return n*f(n-1);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}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58470" y="196533"/>
            <a:ext cx="6819900" cy="3419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5064443" y="2561273"/>
            <a:ext cx="5172075" cy="340042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610940" y="644580"/>
          <a:ext cx="1097026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190"/>
                <a:gridCol w="2227580"/>
                <a:gridCol w="2741295"/>
                <a:gridCol w="346519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步骤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栈的层数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当前函数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操作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main()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f(6)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f(6)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f(5)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f(5)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f(4)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f(4)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f(3)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f(2)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5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2*1=2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4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2*3=6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f(4)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6*4=24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2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f(5)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24*5=120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f(6)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120*6=720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0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main()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输出</a:t>
                      </a:r>
                      <a:r>
                        <a:rPr lang="en-US" altLang="zh-CN"/>
                        <a:t>720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用递归求菲波那切数列的第</a:t>
            </a:r>
            <a:r>
              <a:rPr lang="en-US" altLang="zh-CN" dirty="0"/>
              <a:t>n</a:t>
            </a:r>
            <a:r>
              <a:rPr lang="zh-CN" altLang="en-US" dirty="0"/>
              <a:t>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菲波那切数列：</a:t>
            </a:r>
            <a:r>
              <a:rPr lang="en-US" altLang="zh-CN" sz="2400" dirty="0"/>
              <a:t>0,1,1,2,3,5,8,13,21</a:t>
            </a:r>
            <a:r>
              <a:rPr lang="zh-CN" altLang="en-US" sz="2400" dirty="0"/>
              <a:t>，</a:t>
            </a:r>
            <a:r>
              <a:rPr lang="en-US" altLang="zh-CN" sz="2400" dirty="0"/>
              <a:t>……</a:t>
            </a:r>
            <a:endParaRPr lang="en-US" altLang="zh-CN" sz="2400" dirty="0"/>
          </a:p>
          <a:p>
            <a:r>
              <a:rPr lang="zh-CN" altLang="en-US" sz="2400" dirty="0"/>
              <a:t>求菲波那切数列的第</a:t>
            </a:r>
            <a:r>
              <a:rPr lang="en-US" altLang="zh-CN" sz="2400" dirty="0"/>
              <a:t>n</a:t>
            </a:r>
            <a:r>
              <a:rPr lang="zh-CN" altLang="en-US" sz="2400" dirty="0"/>
              <a:t>项。</a:t>
            </a:r>
            <a:endParaRPr lang="zh-CN" altLang="en-US" sz="2400" dirty="0"/>
          </a:p>
          <a:p>
            <a:r>
              <a:rPr lang="zh-CN" altLang="en-US" sz="2400" dirty="0"/>
              <a:t>可以发现如下递归关系式：</a:t>
            </a:r>
            <a:endParaRPr lang="zh-CN" altLang="en-US" sz="2400" dirty="0"/>
          </a:p>
          <a:p>
            <a:r>
              <a:rPr lang="en-US" altLang="zh-CN" sz="2400" dirty="0"/>
              <a:t>fib(n)=fib(n-1)+fib(n-2) n&gt;=2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递归终止条件：</a:t>
            </a:r>
            <a:endParaRPr lang="zh-CN" altLang="en-US" sz="2400" dirty="0"/>
          </a:p>
          <a:p>
            <a:r>
              <a:rPr lang="en-US" altLang="zh-CN" sz="2400" dirty="0"/>
              <a:t>fib(1)=1;fib(0)=0;</a:t>
            </a:r>
            <a:endParaRPr lang="en-US" altLang="zh-CN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4769485" y="3949700"/>
            <a:ext cx="5721985" cy="19380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int fib(int n)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{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f(n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&lt;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=1) return 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	if(n&gt;=</a:t>
            </a:r>
            <a:r>
              <a:rPr lang="en-US" altLang="zh-CN" sz="240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) return fib(n-1)+fib(n-2);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CN" altLang="en-US" sz="2400">
                <a:solidFill>
                  <a:schemeClr val="accent4">
                    <a:lumMod val="75000"/>
                  </a:schemeClr>
                </a:solidFill>
              </a:rPr>
              <a:t>}</a:t>
            </a:r>
            <a:endParaRPr lang="zh-CN" altLang="en-US" sz="240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1786255" y="490220"/>
            <a:ext cx="8619490" cy="587819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82035" y="55"/>
          <a:ext cx="10970260" cy="121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190"/>
                <a:gridCol w="2227580"/>
                <a:gridCol w="2741295"/>
                <a:gridCol w="346519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步骤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栈的层数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当前函数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操作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main()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fib(5)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fib(5)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fib(4)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fib(4)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4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/>
                        <a:t>调用</a:t>
                      </a: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1800">
                          <a:sym typeface="+mn-ea"/>
                        </a:rPr>
                        <a:t>返回</a:t>
                      </a:r>
                      <a:r>
                        <a:rPr lang="en-US" altLang="zh-CN" sz="1800">
                          <a:sym typeface="+mn-ea"/>
                        </a:rPr>
                        <a:t>0</a:t>
                      </a:r>
                      <a:r>
                        <a:rPr lang="zh-CN" altLang="en-US" sz="1800">
                          <a:sym typeface="+mn-ea"/>
                        </a:rPr>
                        <a:t>，回到第</a:t>
                      </a:r>
                      <a:r>
                        <a:rPr lang="en-US" altLang="zh-CN" sz="1800">
                          <a:sym typeface="+mn-ea"/>
                        </a:rPr>
                        <a:t>4</a:t>
                      </a:r>
                      <a:r>
                        <a:rPr lang="zh-CN" altLang="en-US" sz="1800">
                          <a:sym typeface="+mn-ea"/>
                        </a:rPr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1+0=1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1+1=2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2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fib(4)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0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1+0=1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2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fib(4)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2+1=3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fib(5)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fib(0)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0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3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fib(2)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1+0=1,</a:t>
                      </a:r>
                      <a:r>
                        <a:rPr lang="zh-CN" altLang="en-US"/>
                        <a:t>回到第</a:t>
                      </a:r>
                      <a:r>
                        <a:rPr lang="en-US" altLang="zh-CN"/>
                        <a:t>2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27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调用</a:t>
                      </a: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fib(1)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返回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2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29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fib(3)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1+1=2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1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fib(5)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计算</a:t>
                      </a:r>
                      <a:r>
                        <a:rPr lang="en-US" altLang="zh-CN"/>
                        <a:t>3+2=5</a:t>
                      </a:r>
                      <a:r>
                        <a:rPr lang="zh-CN" altLang="en-US"/>
                        <a:t>，回到第</a:t>
                      </a:r>
                      <a:r>
                        <a:rPr lang="en-US" altLang="zh-CN"/>
                        <a:t>0</a:t>
                      </a:r>
                      <a:r>
                        <a:rPr lang="zh-CN" altLang="en-US"/>
                        <a:t>层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31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/>
                        <a:t>main()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/>
                        <a:t>输出</a:t>
                      </a: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二分查找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dirty="0"/>
              <a:t>设有个数已经按从大到小的顺序排列,现在输人x,判断它是否在这n个数中,如果存在则输出“YES”,</a:t>
            </a:r>
            <a:r>
              <a:rPr dirty="0" err="1"/>
              <a:t>否则输出“NO</a:t>
            </a:r>
            <a:r>
              <a:rPr dirty="0"/>
              <a:t>”。</a:t>
            </a:r>
            <a:endParaRPr dirty="0"/>
          </a:p>
          <a:p>
            <a:pPr>
              <a:lnSpc>
                <a:spcPct val="120000"/>
              </a:lnSpc>
            </a:pPr>
            <a:r>
              <a:rPr dirty="0" err="1"/>
              <a:t>二分查找算法</a:t>
            </a:r>
            <a:r>
              <a:rPr dirty="0"/>
              <a:t>:</a:t>
            </a:r>
            <a:endParaRPr dirty="0"/>
          </a:p>
          <a:p>
            <a:pPr>
              <a:lnSpc>
                <a:spcPct val="120000"/>
              </a:lnSpc>
            </a:pPr>
            <a:r>
              <a:rPr dirty="0"/>
              <a:t>(1)</a:t>
            </a:r>
            <a:r>
              <a:rPr dirty="0" err="1"/>
              <a:t>设有n个数，存放在a数组中，待查找数为x，用L指向数据的高端，用R指向数据的低端，mid指向中间</a:t>
            </a:r>
            <a:r>
              <a:rPr dirty="0"/>
              <a:t>:</a:t>
            </a:r>
            <a:endParaRPr dirty="0"/>
          </a:p>
          <a:p>
            <a:pPr>
              <a:lnSpc>
                <a:spcPct val="120000"/>
              </a:lnSpc>
            </a:pPr>
            <a:r>
              <a:rPr dirty="0"/>
              <a:t>(2)</a:t>
            </a:r>
            <a:r>
              <a:rPr dirty="0" err="1"/>
              <a:t>若x</a:t>
            </a:r>
            <a:r>
              <a:rPr dirty="0"/>
              <a:t>=a</a:t>
            </a:r>
            <a:r>
              <a:rPr lang="en-US" dirty="0"/>
              <a:t>[</a:t>
            </a:r>
            <a:r>
              <a:rPr dirty="0"/>
              <a:t>mid]，</a:t>
            </a:r>
            <a:r>
              <a:rPr dirty="0" err="1"/>
              <a:t>则输出“YES</a:t>
            </a:r>
            <a:r>
              <a:rPr dirty="0"/>
              <a:t>”;</a:t>
            </a:r>
            <a:endParaRPr dirty="0"/>
          </a:p>
          <a:p>
            <a:pPr>
              <a:lnSpc>
                <a:spcPct val="120000"/>
              </a:lnSpc>
            </a:pPr>
            <a:r>
              <a:rPr dirty="0"/>
              <a:t>(3)</a:t>
            </a:r>
            <a:r>
              <a:rPr dirty="0" err="1"/>
              <a:t>若x</a:t>
            </a:r>
            <a:r>
              <a:rPr dirty="0"/>
              <a:t>&lt;a[mid],</a:t>
            </a:r>
            <a:r>
              <a:rPr dirty="0" err="1"/>
              <a:t>则到数据后半段查找:R不变，L</a:t>
            </a:r>
            <a:r>
              <a:rPr dirty="0"/>
              <a:t>=mid+1，计算新的mid值，并进行新的一段查找;</a:t>
            </a:r>
            <a:endParaRPr dirty="0"/>
          </a:p>
          <a:p>
            <a:pPr>
              <a:lnSpc>
                <a:spcPct val="120000"/>
              </a:lnSpc>
            </a:pPr>
            <a:r>
              <a:rPr dirty="0"/>
              <a:t>(4)</a:t>
            </a:r>
            <a:r>
              <a:rPr dirty="0" err="1"/>
              <a:t>若x</a:t>
            </a:r>
            <a:r>
              <a:rPr dirty="0"/>
              <a:t>&gt;a[mid],</a:t>
            </a:r>
            <a:r>
              <a:rPr dirty="0" err="1"/>
              <a:t>则到数据前半段查找:L不变，R</a:t>
            </a:r>
            <a:r>
              <a:rPr dirty="0"/>
              <a:t>=mid-1,计算新的mid值，并进行新的一段查找;</a:t>
            </a:r>
            <a:endParaRPr dirty="0"/>
          </a:p>
          <a:p>
            <a:pPr>
              <a:lnSpc>
                <a:spcPct val="120000"/>
              </a:lnSpc>
            </a:pPr>
            <a:r>
              <a:rPr dirty="0"/>
              <a:t>(5)</a:t>
            </a:r>
            <a:r>
              <a:rPr dirty="0" err="1"/>
              <a:t>若L</a:t>
            </a:r>
            <a:r>
              <a:rPr dirty="0"/>
              <a:t>&gt;</a:t>
            </a:r>
            <a:r>
              <a:rPr dirty="0" err="1"/>
              <a:t>R都没有查找到,则输出“NO</a:t>
            </a:r>
            <a:r>
              <a:rPr dirty="0"/>
              <a:t>”。</a:t>
            </a:r>
            <a:endParaRPr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*a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5_1*b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SLIDE_ID" val="custom20205175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5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3.xml><?xml version="1.0" encoding="utf-8"?>
<p:tagLst xmlns:p="http://schemas.openxmlformats.org/presentationml/2006/main">
  <p:tag name="KSO_WM_UNIT_TABLE_BEAUTIFY" val="smartTable{50b7259a-e0ab-4d86-ab68-9d8fc0748333}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7.xml><?xml version="1.0" encoding="utf-8"?>
<p:tagLst xmlns:p="http://schemas.openxmlformats.org/presentationml/2006/main">
  <p:tag name="KSO_WM_UNIT_TABLE_BEAUTIFY" val="smartTable{50b7259a-e0ab-4d86-ab68-9d8fc0748333}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</p:tagLst>
</file>

<file path=ppt/tags/tag39.xml><?xml version="1.0" encoding="utf-8"?>
<p:tagLst xmlns:p="http://schemas.openxmlformats.org/presentationml/2006/main">
  <p:tag name="COMMONDATA" val="eyJoZGlkIjoiNzczODNjYjY0MDM4YzVjZGFjMzkyOWRmNjgwZjY3NmUifQ=="/>
  <p:tag name="KSO_WPP_MARK_KEY" val="79b4a122-4f85-43cc-81ad-adc6783e9569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2619</Words>
  <Application>WPS 演示</Application>
  <PresentationFormat>宽屏</PresentationFormat>
  <Paragraphs>510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</vt:lpstr>
      <vt:lpstr>宋体</vt:lpstr>
      <vt:lpstr>Wingdings</vt:lpstr>
      <vt:lpstr>Calibri</vt:lpstr>
      <vt:lpstr>Calibri Light</vt:lpstr>
      <vt:lpstr>微软雅黑</vt:lpstr>
      <vt:lpstr>Arial Unicode MS</vt:lpstr>
      <vt:lpstr>回顾</vt:lpstr>
      <vt:lpstr>递归算法</vt:lpstr>
      <vt:lpstr>递归</vt:lpstr>
      <vt:lpstr>递归求阶乘n!</vt:lpstr>
      <vt:lpstr>PowerPoint 演示文稿</vt:lpstr>
      <vt:lpstr>PowerPoint 演示文稿</vt:lpstr>
      <vt:lpstr>用递归求菲波那切数列的第n项</vt:lpstr>
      <vt:lpstr>PowerPoint 演示文稿</vt:lpstr>
      <vt:lpstr>PowerPoint 演示文稿</vt:lpstr>
      <vt:lpstr>二分查找</vt:lpstr>
      <vt:lpstr>辗转相除法（欧几里得算法）求最大公约数。</vt:lpstr>
      <vt:lpstr>汉诺塔问题</vt:lpstr>
      <vt:lpstr>汉诺塔游戏</vt:lpstr>
      <vt:lpstr>PowerPoint 演示文稿</vt:lpstr>
      <vt:lpstr>PowerPoint 演示文稿</vt:lpstr>
      <vt:lpstr>PowerPoint 演示文稿</vt:lpstr>
      <vt:lpstr>PowerPoint 演示文稿</vt:lpstr>
      <vt:lpstr>爬楼梯</vt:lpstr>
      <vt:lpstr>PowerPoint 演示文稿</vt:lpstr>
      <vt:lpstr>分解因数</vt:lpstr>
      <vt:lpstr>机器人走方格</vt:lpstr>
      <vt:lpstr>硬币表示问题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cloud</cp:lastModifiedBy>
  <cp:revision>281</cp:revision>
  <dcterms:created xsi:type="dcterms:W3CDTF">2019-06-19T02:08:00Z</dcterms:created>
  <dcterms:modified xsi:type="dcterms:W3CDTF">2023-04-09T04:04:45Z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99CE419812E34EC08D116CB92BF810C0</vt:lpwstr>
  </property>
</Properties>
</file>